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6" r:id="rId11"/>
    <p:sldId id="282" r:id="rId12"/>
    <p:sldId id="283" r:id="rId13"/>
    <p:sldId id="295" r:id="rId14"/>
    <p:sldId id="284" r:id="rId15"/>
    <p:sldId id="289" r:id="rId16"/>
    <p:sldId id="287" r:id="rId17"/>
    <p:sldId id="293" r:id="rId18"/>
    <p:sldId id="288" r:id="rId19"/>
    <p:sldId id="294" r:id="rId20"/>
    <p:sldId id="290" r:id="rId21"/>
    <p:sldId id="291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upr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ED8A8A"/>
    <a:srgbClr val="99051A"/>
    <a:srgbClr val="272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B9B33-F847-245B-AEC7-D5CF17623181}" v="1875" dt="2022-02-13T16:04:30.773"/>
    <p1510:client id="{20090DC2-92CF-11B8-FAA6-9CBE2A860785}" v="238" dt="2022-02-13T16:42:39.226"/>
    <p1510:client id="{EF46E742-04DB-2A70-6214-CBA40C1FBCE7}" v="7" dt="2022-02-14T15:53:31.763"/>
    <p1510:client id="{F4A4FE81-E382-A200-898E-976CA921CEC9}" v="2236" dt="2022-02-15T11:30:45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F9C53-C4F3-4F3C-889D-36681A8BC7F1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629DD1-4FBF-4367-BC73-C8AC3401F30B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Introduction</a:t>
          </a:r>
          <a:endParaRPr lang="en-US">
            <a:solidFill>
              <a:schemeClr val="tx1"/>
            </a:solidFill>
          </a:endParaRPr>
        </a:p>
      </dgm:t>
    </dgm:pt>
    <dgm:pt modelId="{CFA80DF3-2472-46E6-8FD3-6595EA860B1C}" type="parTrans" cxnId="{986E4AE7-B50D-4140-85C2-2A76E269063A}">
      <dgm:prSet/>
      <dgm:spPr/>
      <dgm:t>
        <a:bodyPr/>
        <a:lstStyle/>
        <a:p>
          <a:endParaRPr lang="en-US"/>
        </a:p>
      </dgm:t>
    </dgm:pt>
    <dgm:pt modelId="{AEA20258-2A1D-41DD-A3C9-8A0FA05A0A0A}" type="sibTrans" cxnId="{986E4AE7-B50D-4140-85C2-2A76E269063A}">
      <dgm:prSet/>
      <dgm:spPr/>
      <dgm:t>
        <a:bodyPr/>
        <a:lstStyle/>
        <a:p>
          <a:endParaRPr lang="en-US"/>
        </a:p>
      </dgm:t>
    </dgm:pt>
    <dgm:pt modelId="{CAB28A49-F596-4B0C-8633-328AC2DE630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Related</a:t>
          </a:r>
          <a:r>
            <a:rPr lang="it-IT">
              <a:solidFill>
                <a:schemeClr val="tx1"/>
              </a:solidFill>
            </a:rPr>
            <a:t> Work</a:t>
          </a:r>
          <a:endParaRPr lang="en-US">
            <a:solidFill>
              <a:schemeClr val="tx1"/>
            </a:solidFill>
          </a:endParaRPr>
        </a:p>
      </dgm:t>
    </dgm:pt>
    <dgm:pt modelId="{AD199CD3-1F65-40A6-B5F0-84FB75F198F4}" type="parTrans" cxnId="{A213ED95-A23F-4E49-9490-CE84412C271E}">
      <dgm:prSet/>
      <dgm:spPr/>
      <dgm:t>
        <a:bodyPr/>
        <a:lstStyle/>
        <a:p>
          <a:endParaRPr lang="en-US"/>
        </a:p>
      </dgm:t>
    </dgm:pt>
    <dgm:pt modelId="{CEEDAC33-2A2D-42F7-93E0-8482D10D9ABF}" type="sibTrans" cxnId="{A213ED95-A23F-4E49-9490-CE84412C271E}">
      <dgm:prSet/>
      <dgm:spPr/>
      <dgm:t>
        <a:bodyPr/>
        <a:lstStyle/>
        <a:p>
          <a:endParaRPr lang="en-US"/>
        </a:p>
      </dgm:t>
    </dgm:pt>
    <dgm:pt modelId="{58C4F07B-E913-4C8A-9FBC-5E490F434014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Datasets</a:t>
          </a:r>
          <a:endParaRPr lang="en-US">
            <a:solidFill>
              <a:schemeClr val="tx1"/>
            </a:solidFill>
          </a:endParaRPr>
        </a:p>
      </dgm:t>
    </dgm:pt>
    <dgm:pt modelId="{E61384D8-AAC3-4D8A-8CC6-22BD8821F0BF}" type="parTrans" cxnId="{741200A7-F37A-47EF-A1EA-B0E609AEC2A8}">
      <dgm:prSet/>
      <dgm:spPr/>
      <dgm:t>
        <a:bodyPr/>
        <a:lstStyle/>
        <a:p>
          <a:endParaRPr lang="en-US"/>
        </a:p>
      </dgm:t>
    </dgm:pt>
    <dgm:pt modelId="{7F20F58D-32A1-4F2C-88E0-B70FF999CFCC}" type="sibTrans" cxnId="{741200A7-F37A-47EF-A1EA-B0E609AEC2A8}">
      <dgm:prSet/>
      <dgm:spPr/>
      <dgm:t>
        <a:bodyPr/>
        <a:lstStyle/>
        <a:p>
          <a:endParaRPr lang="en-US"/>
        </a:p>
      </dgm:t>
    </dgm:pt>
    <dgm:pt modelId="{529E6D55-66C1-4CE8-8954-B2AC0BB31085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Method</a:t>
          </a:r>
          <a:endParaRPr lang="en-US">
            <a:solidFill>
              <a:schemeClr val="tx1"/>
            </a:solidFill>
          </a:endParaRPr>
        </a:p>
      </dgm:t>
    </dgm:pt>
    <dgm:pt modelId="{2E652F35-BC20-4895-B918-2C1744D82A02}" type="parTrans" cxnId="{5B681ECD-F770-4F26-B1DB-CBF144C7003B}">
      <dgm:prSet/>
      <dgm:spPr/>
      <dgm:t>
        <a:bodyPr/>
        <a:lstStyle/>
        <a:p>
          <a:endParaRPr lang="en-US"/>
        </a:p>
      </dgm:t>
    </dgm:pt>
    <dgm:pt modelId="{CA7BD0BA-17DA-4747-9495-B4E4FB7388DA}" type="sibTrans" cxnId="{5B681ECD-F770-4F26-B1DB-CBF144C7003B}">
      <dgm:prSet/>
      <dgm:spPr/>
      <dgm:t>
        <a:bodyPr/>
        <a:lstStyle/>
        <a:p>
          <a:endParaRPr lang="en-US"/>
        </a:p>
      </dgm:t>
    </dgm:pt>
    <dgm:pt modelId="{DA181829-B68F-4A93-A510-CC6F00FEFEE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Experiments</a:t>
          </a:r>
          <a:endParaRPr lang="en-US">
            <a:solidFill>
              <a:schemeClr val="tx1"/>
            </a:solidFill>
          </a:endParaRPr>
        </a:p>
      </dgm:t>
    </dgm:pt>
    <dgm:pt modelId="{84BFA5AE-C4CC-4DAB-BAF3-743E1A1C12D3}" type="parTrans" cxnId="{7F65AD39-6716-4C93-83C4-82FF28E24197}">
      <dgm:prSet/>
      <dgm:spPr/>
      <dgm:t>
        <a:bodyPr/>
        <a:lstStyle/>
        <a:p>
          <a:endParaRPr lang="en-US"/>
        </a:p>
      </dgm:t>
    </dgm:pt>
    <dgm:pt modelId="{44978493-126E-4574-AF97-0962971526C7}" type="sibTrans" cxnId="{7F65AD39-6716-4C93-83C4-82FF28E24197}">
      <dgm:prSet/>
      <dgm:spPr/>
      <dgm:t>
        <a:bodyPr/>
        <a:lstStyle/>
        <a:p>
          <a:endParaRPr lang="en-US"/>
        </a:p>
      </dgm:t>
    </dgm:pt>
    <dgm:pt modelId="{A338F843-BCB6-4CD5-B6F7-1B24029AD13C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Conclusion</a:t>
          </a:r>
          <a:endParaRPr lang="en-US">
            <a:solidFill>
              <a:schemeClr val="tx1"/>
            </a:solidFill>
          </a:endParaRPr>
        </a:p>
      </dgm:t>
    </dgm:pt>
    <dgm:pt modelId="{7387DC26-43A3-4906-BD1C-904704EABE6B}" type="parTrans" cxnId="{A8C3A373-1195-4922-B4FA-096F7BE05F6F}">
      <dgm:prSet/>
      <dgm:spPr/>
      <dgm:t>
        <a:bodyPr/>
        <a:lstStyle/>
        <a:p>
          <a:endParaRPr lang="en-US"/>
        </a:p>
      </dgm:t>
    </dgm:pt>
    <dgm:pt modelId="{E053B9EB-31F3-4D72-8B86-C387E980300D}" type="sibTrans" cxnId="{A8C3A373-1195-4922-B4FA-096F7BE05F6F}">
      <dgm:prSet/>
      <dgm:spPr/>
      <dgm:t>
        <a:bodyPr/>
        <a:lstStyle/>
        <a:p>
          <a:endParaRPr lang="en-US"/>
        </a:p>
      </dgm:t>
    </dgm:pt>
    <dgm:pt modelId="{BC611683-AF84-47F7-BB14-838BCA9E453F}" type="pres">
      <dgm:prSet presAssocID="{3E3F9C53-C4F3-4F3C-889D-36681A8BC7F1}" presName="Name0" presStyleCnt="0">
        <dgm:presLayoutVars>
          <dgm:dir/>
          <dgm:animLvl val="lvl"/>
          <dgm:resizeHandles val="exact"/>
        </dgm:presLayoutVars>
      </dgm:prSet>
      <dgm:spPr/>
    </dgm:pt>
    <dgm:pt modelId="{5DAB8E7C-FCD0-47D3-AC63-91A49302A03E}" type="pres">
      <dgm:prSet presAssocID="{3D629DD1-4FBF-4367-BC73-C8AC3401F30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4C0136F-4B50-4A2B-AD42-F996EF9506CC}" type="pres">
      <dgm:prSet presAssocID="{AEA20258-2A1D-41DD-A3C9-8A0FA05A0A0A}" presName="parTxOnlySpace" presStyleCnt="0"/>
      <dgm:spPr/>
    </dgm:pt>
    <dgm:pt modelId="{1EB54610-951E-4EEF-98DA-5477F342ADF1}" type="pres">
      <dgm:prSet presAssocID="{CAB28A49-F596-4B0C-8633-328AC2DE630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23515AB-ED64-4EA9-A4A4-23625C79815D}" type="pres">
      <dgm:prSet presAssocID="{CEEDAC33-2A2D-42F7-93E0-8482D10D9ABF}" presName="parTxOnlySpace" presStyleCnt="0"/>
      <dgm:spPr/>
    </dgm:pt>
    <dgm:pt modelId="{4B052AFB-B6F2-4654-8049-ABF4DC295EA7}" type="pres">
      <dgm:prSet presAssocID="{58C4F07B-E913-4C8A-9FBC-5E490F4340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2E52881-2D30-4AE1-ADDA-3616E2EE929A}" type="pres">
      <dgm:prSet presAssocID="{7F20F58D-32A1-4F2C-88E0-B70FF999CFCC}" presName="parTxOnlySpace" presStyleCnt="0"/>
      <dgm:spPr/>
    </dgm:pt>
    <dgm:pt modelId="{AAF4BE70-EEFB-401C-98FA-DFE38C3C8140}" type="pres">
      <dgm:prSet presAssocID="{529E6D55-66C1-4CE8-8954-B2AC0BB3108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F9CE5FD-DC7C-4A0D-A0CF-AE2590A387ED}" type="pres">
      <dgm:prSet presAssocID="{CA7BD0BA-17DA-4747-9495-B4E4FB7388DA}" presName="parTxOnlySpace" presStyleCnt="0"/>
      <dgm:spPr/>
    </dgm:pt>
    <dgm:pt modelId="{8CA45307-E5BA-477A-A83A-C9C2B936287C}" type="pres">
      <dgm:prSet presAssocID="{DA181829-B68F-4A93-A510-CC6F00FEFEE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5F1DC9-51D6-4C25-9F75-47CD1FA3D70B}" type="pres">
      <dgm:prSet presAssocID="{44978493-126E-4574-AF97-0962971526C7}" presName="parTxOnlySpace" presStyleCnt="0"/>
      <dgm:spPr/>
    </dgm:pt>
    <dgm:pt modelId="{DF28FAF1-7F5F-40AE-B910-0254FBB90768}" type="pres">
      <dgm:prSet presAssocID="{A338F843-BCB6-4CD5-B6F7-1B24029AD13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97D11E-2554-4A64-A652-8B5F24B56043}" type="presOf" srcId="{3D629DD1-4FBF-4367-BC73-C8AC3401F30B}" destId="{5DAB8E7C-FCD0-47D3-AC63-91A49302A03E}" srcOrd="0" destOrd="0" presId="urn:microsoft.com/office/officeart/2005/8/layout/chevron1"/>
    <dgm:cxn modelId="{7F65AD39-6716-4C93-83C4-82FF28E24197}" srcId="{3E3F9C53-C4F3-4F3C-889D-36681A8BC7F1}" destId="{DA181829-B68F-4A93-A510-CC6F00FEFEE5}" srcOrd="4" destOrd="0" parTransId="{84BFA5AE-C4CC-4DAB-BAF3-743E1A1C12D3}" sibTransId="{44978493-126E-4574-AF97-0962971526C7}"/>
    <dgm:cxn modelId="{A134D646-B6E1-4CE7-8059-D17F0493D6EA}" type="presOf" srcId="{529E6D55-66C1-4CE8-8954-B2AC0BB31085}" destId="{AAF4BE70-EEFB-401C-98FA-DFE38C3C8140}" srcOrd="0" destOrd="0" presId="urn:microsoft.com/office/officeart/2005/8/layout/chevron1"/>
    <dgm:cxn modelId="{1FDC776B-41AD-4FB5-8C78-BAC860F05A20}" type="presOf" srcId="{58C4F07B-E913-4C8A-9FBC-5E490F434014}" destId="{4B052AFB-B6F2-4654-8049-ABF4DC295EA7}" srcOrd="0" destOrd="0" presId="urn:microsoft.com/office/officeart/2005/8/layout/chevron1"/>
    <dgm:cxn modelId="{9932CA70-BF97-41B1-BFE8-2B3543FB474E}" type="presOf" srcId="{DA181829-B68F-4A93-A510-CC6F00FEFEE5}" destId="{8CA45307-E5BA-477A-A83A-C9C2B936287C}" srcOrd="0" destOrd="0" presId="urn:microsoft.com/office/officeart/2005/8/layout/chevron1"/>
    <dgm:cxn modelId="{A8C3A373-1195-4922-B4FA-096F7BE05F6F}" srcId="{3E3F9C53-C4F3-4F3C-889D-36681A8BC7F1}" destId="{A338F843-BCB6-4CD5-B6F7-1B24029AD13C}" srcOrd="5" destOrd="0" parTransId="{7387DC26-43A3-4906-BD1C-904704EABE6B}" sibTransId="{E053B9EB-31F3-4D72-8B86-C387E980300D}"/>
    <dgm:cxn modelId="{A6C95F7E-83AA-463E-BEB6-596B3E9DF010}" type="presOf" srcId="{CAB28A49-F596-4B0C-8633-328AC2DE6305}" destId="{1EB54610-951E-4EEF-98DA-5477F342ADF1}" srcOrd="0" destOrd="0" presId="urn:microsoft.com/office/officeart/2005/8/layout/chevron1"/>
    <dgm:cxn modelId="{22B50495-DBB9-424C-B42F-E17D020663DF}" type="presOf" srcId="{A338F843-BCB6-4CD5-B6F7-1B24029AD13C}" destId="{DF28FAF1-7F5F-40AE-B910-0254FBB90768}" srcOrd="0" destOrd="0" presId="urn:microsoft.com/office/officeart/2005/8/layout/chevron1"/>
    <dgm:cxn modelId="{A213ED95-A23F-4E49-9490-CE84412C271E}" srcId="{3E3F9C53-C4F3-4F3C-889D-36681A8BC7F1}" destId="{CAB28A49-F596-4B0C-8633-328AC2DE6305}" srcOrd="1" destOrd="0" parTransId="{AD199CD3-1F65-40A6-B5F0-84FB75F198F4}" sibTransId="{CEEDAC33-2A2D-42F7-93E0-8482D10D9ABF}"/>
    <dgm:cxn modelId="{0E6EAA9A-CB50-476F-B48C-468DA4A8AF92}" type="presOf" srcId="{3E3F9C53-C4F3-4F3C-889D-36681A8BC7F1}" destId="{BC611683-AF84-47F7-BB14-838BCA9E453F}" srcOrd="0" destOrd="0" presId="urn:microsoft.com/office/officeart/2005/8/layout/chevron1"/>
    <dgm:cxn modelId="{741200A7-F37A-47EF-A1EA-B0E609AEC2A8}" srcId="{3E3F9C53-C4F3-4F3C-889D-36681A8BC7F1}" destId="{58C4F07B-E913-4C8A-9FBC-5E490F434014}" srcOrd="2" destOrd="0" parTransId="{E61384D8-AAC3-4D8A-8CC6-22BD8821F0BF}" sibTransId="{7F20F58D-32A1-4F2C-88E0-B70FF999CFCC}"/>
    <dgm:cxn modelId="{5B681ECD-F770-4F26-B1DB-CBF144C7003B}" srcId="{3E3F9C53-C4F3-4F3C-889D-36681A8BC7F1}" destId="{529E6D55-66C1-4CE8-8954-B2AC0BB31085}" srcOrd="3" destOrd="0" parTransId="{2E652F35-BC20-4895-B918-2C1744D82A02}" sibTransId="{CA7BD0BA-17DA-4747-9495-B4E4FB7388DA}"/>
    <dgm:cxn modelId="{986E4AE7-B50D-4140-85C2-2A76E269063A}" srcId="{3E3F9C53-C4F3-4F3C-889D-36681A8BC7F1}" destId="{3D629DD1-4FBF-4367-BC73-C8AC3401F30B}" srcOrd="0" destOrd="0" parTransId="{CFA80DF3-2472-46E6-8FD3-6595EA860B1C}" sibTransId="{AEA20258-2A1D-41DD-A3C9-8A0FA05A0A0A}"/>
    <dgm:cxn modelId="{BB8EC298-900D-4387-AD47-6F5C042CEA01}" type="presParOf" srcId="{BC611683-AF84-47F7-BB14-838BCA9E453F}" destId="{5DAB8E7C-FCD0-47D3-AC63-91A49302A03E}" srcOrd="0" destOrd="0" presId="urn:microsoft.com/office/officeart/2005/8/layout/chevron1"/>
    <dgm:cxn modelId="{5D2269F2-E7A9-417F-9722-E635A5454BA6}" type="presParOf" srcId="{BC611683-AF84-47F7-BB14-838BCA9E453F}" destId="{34C0136F-4B50-4A2B-AD42-F996EF9506CC}" srcOrd="1" destOrd="0" presId="urn:microsoft.com/office/officeart/2005/8/layout/chevron1"/>
    <dgm:cxn modelId="{117B31FC-CC63-44D4-8619-EC35B86BECF3}" type="presParOf" srcId="{BC611683-AF84-47F7-BB14-838BCA9E453F}" destId="{1EB54610-951E-4EEF-98DA-5477F342ADF1}" srcOrd="2" destOrd="0" presId="urn:microsoft.com/office/officeart/2005/8/layout/chevron1"/>
    <dgm:cxn modelId="{65B64812-B0AA-4D52-A5B1-25933B734E2B}" type="presParOf" srcId="{BC611683-AF84-47F7-BB14-838BCA9E453F}" destId="{A23515AB-ED64-4EA9-A4A4-23625C79815D}" srcOrd="3" destOrd="0" presId="urn:microsoft.com/office/officeart/2005/8/layout/chevron1"/>
    <dgm:cxn modelId="{D0FB842A-BAEE-40FE-84FF-E1DE9D27432A}" type="presParOf" srcId="{BC611683-AF84-47F7-BB14-838BCA9E453F}" destId="{4B052AFB-B6F2-4654-8049-ABF4DC295EA7}" srcOrd="4" destOrd="0" presId="urn:microsoft.com/office/officeart/2005/8/layout/chevron1"/>
    <dgm:cxn modelId="{F29ACECB-6231-4A10-BB5A-166E11BFD64E}" type="presParOf" srcId="{BC611683-AF84-47F7-BB14-838BCA9E453F}" destId="{52E52881-2D30-4AE1-ADDA-3616E2EE929A}" srcOrd="5" destOrd="0" presId="urn:microsoft.com/office/officeart/2005/8/layout/chevron1"/>
    <dgm:cxn modelId="{529EE347-E9E0-4E5C-AF6A-7D0A3012FF3C}" type="presParOf" srcId="{BC611683-AF84-47F7-BB14-838BCA9E453F}" destId="{AAF4BE70-EEFB-401C-98FA-DFE38C3C8140}" srcOrd="6" destOrd="0" presId="urn:microsoft.com/office/officeart/2005/8/layout/chevron1"/>
    <dgm:cxn modelId="{EC05C8BA-408F-43F7-8F42-81582E193507}" type="presParOf" srcId="{BC611683-AF84-47F7-BB14-838BCA9E453F}" destId="{5F9CE5FD-DC7C-4A0D-A0CF-AE2590A387ED}" srcOrd="7" destOrd="0" presId="urn:microsoft.com/office/officeart/2005/8/layout/chevron1"/>
    <dgm:cxn modelId="{C73D1250-7484-4A34-9723-4626F58039C7}" type="presParOf" srcId="{BC611683-AF84-47F7-BB14-838BCA9E453F}" destId="{8CA45307-E5BA-477A-A83A-C9C2B936287C}" srcOrd="8" destOrd="0" presId="urn:microsoft.com/office/officeart/2005/8/layout/chevron1"/>
    <dgm:cxn modelId="{7BCD988D-6056-4253-8757-F8DA48177FDC}" type="presParOf" srcId="{BC611683-AF84-47F7-BB14-838BCA9E453F}" destId="{F25F1DC9-51D6-4C25-9F75-47CD1FA3D70B}" srcOrd="9" destOrd="0" presId="urn:microsoft.com/office/officeart/2005/8/layout/chevron1"/>
    <dgm:cxn modelId="{FE01E4CA-2A52-4D93-A7BE-D0B10590AE20}" type="presParOf" srcId="{BC611683-AF84-47F7-BB14-838BCA9E453F}" destId="{DF28FAF1-7F5F-40AE-B910-0254FBB9076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8E7C-FCD0-47D3-AC63-91A49302A03E}">
      <dsp:nvSpPr>
        <dsp:cNvPr id="0" name=""/>
        <dsp:cNvSpPr/>
      </dsp:nvSpPr>
      <dsp:spPr>
        <a:xfrm>
          <a:off x="511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Introduction</a:t>
          </a:r>
          <a:endParaRPr lang="en-US" sz="1500" kern="1200">
            <a:solidFill>
              <a:schemeClr val="tx1"/>
            </a:solidFill>
          </a:endParaRPr>
        </a:p>
      </dsp:txBody>
      <dsp:txXfrm>
        <a:off x="385297" y="1329630"/>
        <a:ext cx="1140560" cy="760373"/>
      </dsp:txXfrm>
    </dsp:sp>
    <dsp:sp modelId="{1EB54610-951E-4EEF-98DA-5477F342ADF1}">
      <dsp:nvSpPr>
        <dsp:cNvPr id="0" name=""/>
        <dsp:cNvSpPr/>
      </dsp:nvSpPr>
      <dsp:spPr>
        <a:xfrm>
          <a:off x="171595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Related</a:t>
          </a:r>
          <a:r>
            <a:rPr lang="it-IT" sz="1500" kern="1200">
              <a:solidFill>
                <a:schemeClr val="tx1"/>
              </a:solidFill>
            </a:rPr>
            <a:t> Work</a:t>
          </a:r>
          <a:endParaRPr lang="en-US" sz="1500" kern="1200">
            <a:solidFill>
              <a:schemeClr val="tx1"/>
            </a:solidFill>
          </a:endParaRPr>
        </a:p>
      </dsp:txBody>
      <dsp:txXfrm>
        <a:off x="2096137" y="1329630"/>
        <a:ext cx="1140560" cy="760373"/>
      </dsp:txXfrm>
    </dsp:sp>
    <dsp:sp modelId="{4B052AFB-B6F2-4654-8049-ABF4DC295EA7}">
      <dsp:nvSpPr>
        <dsp:cNvPr id="0" name=""/>
        <dsp:cNvSpPr/>
      </dsp:nvSpPr>
      <dsp:spPr>
        <a:xfrm>
          <a:off x="342679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Datasets</a:t>
          </a:r>
          <a:endParaRPr lang="en-US" sz="1500" kern="1200">
            <a:solidFill>
              <a:schemeClr val="tx1"/>
            </a:solidFill>
          </a:endParaRPr>
        </a:p>
      </dsp:txBody>
      <dsp:txXfrm>
        <a:off x="3806978" y="1329630"/>
        <a:ext cx="1140560" cy="760373"/>
      </dsp:txXfrm>
    </dsp:sp>
    <dsp:sp modelId="{AAF4BE70-EEFB-401C-98FA-DFE38C3C8140}">
      <dsp:nvSpPr>
        <dsp:cNvPr id="0" name=""/>
        <dsp:cNvSpPr/>
      </dsp:nvSpPr>
      <dsp:spPr>
        <a:xfrm>
          <a:off x="513763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Method</a:t>
          </a:r>
          <a:endParaRPr lang="en-US" sz="1500" kern="1200">
            <a:solidFill>
              <a:schemeClr val="tx1"/>
            </a:solidFill>
          </a:endParaRPr>
        </a:p>
      </dsp:txBody>
      <dsp:txXfrm>
        <a:off x="5517818" y="1329630"/>
        <a:ext cx="1140560" cy="760373"/>
      </dsp:txXfrm>
    </dsp:sp>
    <dsp:sp modelId="{8CA45307-E5BA-477A-A83A-C9C2B936287C}">
      <dsp:nvSpPr>
        <dsp:cNvPr id="0" name=""/>
        <dsp:cNvSpPr/>
      </dsp:nvSpPr>
      <dsp:spPr>
        <a:xfrm>
          <a:off x="684847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Experiments</a:t>
          </a:r>
          <a:endParaRPr lang="en-US" sz="1500" kern="1200">
            <a:solidFill>
              <a:schemeClr val="tx1"/>
            </a:solidFill>
          </a:endParaRPr>
        </a:p>
      </dsp:txBody>
      <dsp:txXfrm>
        <a:off x="7228659" y="1329630"/>
        <a:ext cx="1140560" cy="760373"/>
      </dsp:txXfrm>
    </dsp:sp>
    <dsp:sp modelId="{DF28FAF1-7F5F-40AE-B910-0254FBB90768}">
      <dsp:nvSpPr>
        <dsp:cNvPr id="0" name=""/>
        <dsp:cNvSpPr/>
      </dsp:nvSpPr>
      <dsp:spPr>
        <a:xfrm>
          <a:off x="855931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Conclusion</a:t>
          </a:r>
          <a:endParaRPr lang="en-US" sz="1500" kern="1200">
            <a:solidFill>
              <a:schemeClr val="tx1"/>
            </a:solidFill>
          </a:endParaRPr>
        </a:p>
      </dsp:txBody>
      <dsp:txXfrm>
        <a:off x="8939499" y="1329630"/>
        <a:ext cx="1140560" cy="760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8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0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5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5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6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7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9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5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8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7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6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3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1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5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9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9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800">
                <a:solidFill>
                  <a:schemeClr val="tx1"/>
                </a:solidFill>
              </a:rPr>
              <a:t>18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6.png"/><Relationship Id="rId4" Type="http://schemas.openxmlformats.org/officeDocument/2006/relationships/image" Target="../media/image46.jpe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706849" y="4260255"/>
            <a:ext cx="54806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solidFill>
                  <a:srgbClr val="FFFFFF"/>
                </a:solidFill>
                <a:latin typeface="Cuprum"/>
              </a:rPr>
              <a:t>Francesco Bari, Eleonora Signor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706849" y="4806749"/>
            <a:ext cx="67285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Services - Prof. Lamberto Ballan</a:t>
            </a:r>
            <a:endParaRPr lang="en" sz="24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Febbraio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architecture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magine 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D03A01CC-12DB-4035-B84A-EEA7C796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18" y="4257534"/>
            <a:ext cx="4511468" cy="2074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E451B86-6F0F-4C7F-8C7A-D16168AA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1" y="1883981"/>
            <a:ext cx="5988120" cy="1950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10440481-88FE-434F-8B4C-6D4C4ED7A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57" y="1887797"/>
            <a:ext cx="5591285" cy="1960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339873-85BA-45D0-A265-F61297AA4735}"/>
              </a:ext>
            </a:extLst>
          </p:cNvPr>
          <p:cNvSpPr txBox="1"/>
          <p:nvPr/>
        </p:nvSpPr>
        <p:spPr>
          <a:xfrm>
            <a:off x="417816" y="1282557"/>
            <a:ext cx="78545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decided</a:t>
            </a:r>
            <a:r>
              <a:rPr lang="it-IT"/>
              <a:t> to use </a:t>
            </a:r>
            <a:r>
              <a:rPr lang="it-IT" b="1"/>
              <a:t>ResNet-101-FPN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the </a:t>
            </a:r>
            <a:r>
              <a:rPr lang="it-IT" err="1"/>
              <a:t>backbone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F60158-3F31-4BDA-985B-0C0ED678AFF3}"/>
              </a:ext>
            </a:extLst>
          </p:cNvPr>
          <p:cNvSpPr txBox="1"/>
          <p:nvPr/>
        </p:nvSpPr>
        <p:spPr>
          <a:xfrm>
            <a:off x="7101175" y="4343658"/>
            <a:ext cx="31435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in </a:t>
            </a:r>
            <a:r>
              <a:rPr lang="it-IT" err="1"/>
              <a:t>addition</a:t>
            </a:r>
            <a:r>
              <a:rPr lang="it-IT"/>
              <a:t>, </a:t>
            </a:r>
            <a:r>
              <a:rPr lang="it-IT" err="1"/>
              <a:t>as</a:t>
            </a:r>
            <a:r>
              <a:rPr lang="it-IT"/>
              <a:t> the bottom </a:t>
            </a:r>
            <a:r>
              <a:rPr lang="it-IT" err="1"/>
              <a:t>module</a:t>
            </a:r>
            <a:r>
              <a:rPr lang="it-IT"/>
              <a:t> of </a:t>
            </a:r>
            <a:r>
              <a:rPr lang="it-IT" err="1"/>
              <a:t>BlendMask</a:t>
            </a:r>
            <a:r>
              <a:rPr lang="it-IT"/>
              <a:t>,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instantiated</a:t>
            </a:r>
            <a:r>
              <a:rPr lang="it-IT"/>
              <a:t> </a:t>
            </a:r>
            <a:r>
              <a:rPr lang="it-IT" b="1" err="1"/>
              <a:t>ProtoNet</a:t>
            </a:r>
            <a:endParaRPr lang="it-IT" b="1"/>
          </a:p>
          <a:p>
            <a:endParaRPr lang="it-IT"/>
          </a:p>
        </p:txBody>
      </p:sp>
      <p:pic>
        <p:nvPicPr>
          <p:cNvPr id="13" name="Immagine 1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6F4B520-EE83-42FF-9516-1A873CCB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5816" y="3911906"/>
            <a:ext cx="2945175" cy="2945175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A7AB64-4CB4-488E-8AB6-003DAA0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582" y="4187329"/>
            <a:ext cx="2100548" cy="20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hyperparameters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928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loss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functions</a:t>
            </a:r>
            <a:endParaRPr lang="it-IT" sz="20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689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evaluation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38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658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backbone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05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frozen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layers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68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Ideal Models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672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results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829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5193909E-ABB5-4F81-AA20-7A8C1147F97D}"/>
              </a:ext>
            </a:extLst>
          </p:cNvPr>
          <p:cNvSpPr txBox="1">
            <a:spLocks/>
          </p:cNvSpPr>
          <p:nvPr/>
        </p:nvSpPr>
        <p:spPr>
          <a:xfrm>
            <a:off x="413856" y="1104663"/>
            <a:ext cx="5927044" cy="2368927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dirty="0">
                <a:ea typeface="+mn-lt"/>
                <a:cs typeface="+mn-lt"/>
              </a:rPr>
              <a:t>one-stage and anchor box-free techniques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suitably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modified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perform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better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than</a:t>
            </a:r>
            <a:r>
              <a:rPr lang="it-IT" sz="1600" dirty="0">
                <a:ea typeface="+mn-lt"/>
                <a:cs typeface="+mn-lt"/>
              </a:rPr>
              <a:t> box-</a:t>
            </a:r>
            <a:r>
              <a:rPr lang="it-IT" sz="1600" dirty="0" err="1">
                <a:ea typeface="+mn-lt"/>
                <a:cs typeface="+mn-lt"/>
              </a:rPr>
              <a:t>based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two</a:t>
            </a:r>
            <a:r>
              <a:rPr lang="it-IT" sz="1600" dirty="0">
                <a:ea typeface="+mn-lt"/>
                <a:cs typeface="+mn-lt"/>
              </a:rPr>
              <a:t>-stage </a:t>
            </a:r>
            <a:r>
              <a:rPr lang="it-IT" sz="1600" dirty="0" err="1">
                <a:ea typeface="+mn-lt"/>
                <a:cs typeface="+mn-lt"/>
              </a:rPr>
              <a:t>methods</a:t>
            </a:r>
            <a:endParaRPr lang="it-IT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</a:t>
            </a:r>
            <a:r>
              <a:rPr lang="it-IT" sz="1600" dirty="0" err="1">
                <a:ea typeface="+mn-lt"/>
                <a:cs typeface="+mn-lt"/>
              </a:rPr>
              <a:t>caused</a:t>
            </a:r>
            <a:r>
              <a:rPr lang="it-IT" sz="1600" dirty="0">
                <a:ea typeface="+mn-lt"/>
                <a:cs typeface="+mn-lt"/>
              </a:rPr>
              <a:t> by the </a:t>
            </a:r>
            <a:r>
              <a:rPr lang="it-IT" sz="1600" dirty="0" err="1">
                <a:ea typeface="+mn-lt"/>
                <a:cs typeface="+mn-lt"/>
              </a:rPr>
              <a:t>hybridisation</a:t>
            </a:r>
            <a:r>
              <a:rPr lang="it-IT" sz="1600" dirty="0">
                <a:ea typeface="+mn-lt"/>
                <a:cs typeface="+mn-lt"/>
              </a:rPr>
              <a:t> of top-down and bottom-up</a:t>
            </a:r>
            <a:endParaRPr lang="it-IT" dirty="0" err="1">
              <a:ea typeface="+mn-lt"/>
              <a:cs typeface="+mn-lt"/>
            </a:endParaRPr>
          </a:p>
          <a:p>
            <a:r>
              <a:rPr lang="it-IT" sz="1600" dirty="0">
                <a:ea typeface="+mn-lt"/>
                <a:cs typeface="+mn-lt"/>
              </a:rPr>
              <a:t>   </a:t>
            </a:r>
            <a:r>
              <a:rPr lang="it-IT" sz="1600" dirty="0" err="1">
                <a:ea typeface="+mn-lt"/>
                <a:cs typeface="+mn-lt"/>
              </a:rPr>
              <a:t>methods</a:t>
            </a:r>
            <a:r>
              <a:rPr lang="it-IT" sz="1600" dirty="0">
                <a:ea typeface="+mn-lt"/>
                <a:cs typeface="+mn-lt"/>
              </a:rPr>
              <a:t> and the </a:t>
            </a:r>
            <a:r>
              <a:rPr lang="it-IT" sz="1600" dirty="0" err="1">
                <a:ea typeface="+mn-lt"/>
                <a:cs typeface="+mn-lt"/>
              </a:rPr>
              <a:t>detection</a:t>
            </a:r>
            <a:r>
              <a:rPr lang="it-IT" sz="1600" dirty="0">
                <a:ea typeface="+mn-lt"/>
                <a:cs typeface="+mn-lt"/>
              </a:rPr>
              <a:t> of </a:t>
            </a:r>
            <a:r>
              <a:rPr lang="it-IT" sz="1600" dirty="0" err="1">
                <a:ea typeface="+mn-lt"/>
                <a:cs typeface="+mn-lt"/>
              </a:rPr>
              <a:t>unanchored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objects</a:t>
            </a:r>
            <a:endParaRPr lang="it-IT" dirty="0">
              <a:ea typeface="+mn-lt"/>
              <a:cs typeface="+mn-lt"/>
            </a:endParaRP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23E667-1220-47A8-9873-F1B37E6E268A}"/>
              </a:ext>
            </a:extLst>
          </p:cNvPr>
          <p:cNvSpPr txBox="1"/>
          <p:nvPr/>
        </p:nvSpPr>
        <p:spPr>
          <a:xfrm>
            <a:off x="7688081" y="3354587"/>
            <a:ext cx="2267694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F0"/>
                </a:solidFill>
                <a:cs typeface="Arial"/>
              </a:rPr>
              <a:t>you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can do </a:t>
            </a:r>
            <a:r>
              <a:rPr lang="it-IT" sz="1600" b="1" err="1">
                <a:solidFill>
                  <a:srgbClr val="00B0F0"/>
                </a:solidFill>
                <a:cs typeface="Arial"/>
              </a:rPr>
              <a:t>better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….</a:t>
            </a: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1E2373FD-BD10-4924-90D3-D5B45D3B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3" y="2879263"/>
            <a:ext cx="4946572" cy="36058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799AA4-704A-4185-98A1-12426AB601F5}"/>
              </a:ext>
            </a:extLst>
          </p:cNvPr>
          <p:cNvSpPr txBox="1"/>
          <p:nvPr/>
        </p:nvSpPr>
        <p:spPr>
          <a:xfrm>
            <a:off x="5917895" y="4577507"/>
            <a:ext cx="44232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a box-free stage </a:t>
            </a:r>
            <a:r>
              <a:rPr lang="it-IT" err="1"/>
              <a:t>approach</a:t>
            </a:r>
            <a:r>
              <a:rPr lang="it-IT"/>
              <a:t> </a:t>
            </a:r>
            <a:r>
              <a:rPr lang="it-IT" err="1"/>
              <a:t>combined</a:t>
            </a:r>
            <a:r>
              <a:rPr lang="it-IT"/>
              <a:t> with </a:t>
            </a:r>
            <a:r>
              <a:rPr lang="it-IT" err="1"/>
              <a:t>matrix</a:t>
            </a:r>
            <a:r>
              <a:rPr lang="it-IT"/>
              <a:t> NMS, </a:t>
            </a:r>
            <a:r>
              <a:rPr lang="it-IT" err="1"/>
              <a:t>such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b="1"/>
              <a:t>SOLOv2</a:t>
            </a:r>
            <a:r>
              <a:rPr lang="it-IT"/>
              <a:t>,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demonstrated</a:t>
            </a:r>
            <a:r>
              <a:rPr lang="it-IT"/>
              <a:t> to be </a:t>
            </a:r>
            <a:r>
              <a:rPr lang="it-IT" err="1"/>
              <a:t>very</a:t>
            </a:r>
            <a:r>
              <a:rPr lang="it-IT"/>
              <a:t> competitive </a:t>
            </a:r>
            <a:r>
              <a:rPr lang="it-IT" err="1"/>
              <a:t>against</a:t>
            </a:r>
            <a:r>
              <a:rPr lang="it-IT"/>
              <a:t> </a:t>
            </a:r>
            <a:r>
              <a:rPr lang="it-IT" err="1"/>
              <a:t>BlendMask</a:t>
            </a:r>
            <a:endParaRPr lang="it-IT"/>
          </a:p>
        </p:txBody>
      </p:sp>
      <p:sp>
        <p:nvSpPr>
          <p:cNvPr id="21" name="Rettangolo ad angolo ripiegato 20">
            <a:extLst>
              <a:ext uri="{FF2B5EF4-FFF2-40B4-BE49-F238E27FC236}">
                <a16:creationId xmlns:a16="http://schemas.microsoft.com/office/drawing/2014/main" id="{C27DF330-1A92-4740-80F4-F8446FDCEA1F}"/>
              </a:ext>
            </a:extLst>
          </p:cNvPr>
          <p:cNvSpPr/>
          <p:nvPr/>
        </p:nvSpPr>
        <p:spPr>
          <a:xfrm>
            <a:off x="8332183" y="969355"/>
            <a:ext cx="3354122" cy="1781489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5167F14-5848-4A30-AA26-273940738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735" y="967361"/>
            <a:ext cx="629558" cy="443412"/>
          </a:xfrm>
          <a:prstGeom prst="rect">
            <a:avLst/>
          </a:prstGeom>
        </p:spPr>
      </p:pic>
      <p:sp>
        <p:nvSpPr>
          <p:cNvPr id="25" name="CasellaDiTesto 7">
            <a:extLst>
              <a:ext uri="{FF2B5EF4-FFF2-40B4-BE49-F238E27FC236}">
                <a16:creationId xmlns:a16="http://schemas.microsoft.com/office/drawing/2014/main" id="{2E8F0F04-36FF-4CC2-A866-3C54EBEE76D5}"/>
              </a:ext>
            </a:extLst>
          </p:cNvPr>
          <p:cNvSpPr txBox="1"/>
          <p:nvPr/>
        </p:nvSpPr>
        <p:spPr>
          <a:xfrm>
            <a:off x="9433035" y="1279537"/>
            <a:ext cx="1973704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ea typeface="+mn-lt"/>
                <a:cs typeface="+mn-lt"/>
              </a:rPr>
              <a:t>BLENDMASK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wins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in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Average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Precision and Time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against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Mask R-CNN</a:t>
            </a:r>
            <a:endParaRPr lang="it-IT">
              <a:solidFill>
                <a:srgbClr val="9B0014"/>
              </a:solidFill>
            </a:endParaRPr>
          </a:p>
        </p:txBody>
      </p:sp>
      <p:pic>
        <p:nvPicPr>
          <p:cNvPr id="19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49143EEC-C55C-4CCD-99A4-3E8D98ED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42" y="1192574"/>
            <a:ext cx="1797586" cy="1195330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206538B8-72BA-4169-8643-337B82F40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027" y="5202745"/>
            <a:ext cx="1916935" cy="1281571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FAE58549-6F62-400D-AF9C-3C8E1DE46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80000">
            <a:off x="2071171" y="2608244"/>
            <a:ext cx="1154935" cy="1145755"/>
          </a:xfrm>
          <a:prstGeom prst="rect">
            <a:avLst/>
          </a:prstGeom>
        </p:spPr>
      </p:pic>
      <p:pic>
        <p:nvPicPr>
          <p:cNvPr id="12" name="Immagine 15">
            <a:extLst>
              <a:ext uri="{FF2B5EF4-FFF2-40B4-BE49-F238E27FC236}">
                <a16:creationId xmlns:a16="http://schemas.microsoft.com/office/drawing/2014/main" id="{9CDD04BD-2310-4AE6-B098-70DB4B9A2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353" y="2613464"/>
            <a:ext cx="1842572" cy="18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Table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of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contents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" name="CasellaDiTesto 1">
            <a:extLst>
              <a:ext uri="{FF2B5EF4-FFF2-40B4-BE49-F238E27FC236}">
                <a16:creationId xmlns:a16="http://schemas.microsoft.com/office/drawing/2014/main" id="{F4D19C74-21B5-4824-9D0F-2B5E16CF0B15}"/>
              </a:ext>
            </a:extLst>
          </p:cNvPr>
          <p:cNvGraphicFramePr/>
          <p:nvPr/>
        </p:nvGraphicFramePr>
        <p:xfrm>
          <a:off x="861010" y="2541848"/>
          <a:ext cx="10465357" cy="3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2">
            <a:extLst>
              <a:ext uri="{FF2B5EF4-FFF2-40B4-BE49-F238E27FC236}">
                <a16:creationId xmlns:a16="http://schemas.microsoft.com/office/drawing/2014/main" id="{50034DCF-F9D5-412A-ACDB-87AE2557A263}"/>
              </a:ext>
            </a:extLst>
          </p:cNvPr>
          <p:cNvSpPr txBox="1"/>
          <p:nvPr/>
        </p:nvSpPr>
        <p:spPr>
          <a:xfrm>
            <a:off x="2412715" y="4749775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WHY?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4A39A960-93F8-4D8B-8C16-91319CA5ECD4}"/>
              </a:ext>
            </a:extLst>
          </p:cNvPr>
          <p:cNvSpPr txBox="1"/>
          <p:nvPr/>
        </p:nvSpPr>
        <p:spPr>
          <a:xfrm>
            <a:off x="6145658" y="3456943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HOW?</a:t>
            </a:r>
          </a:p>
        </p:txBody>
      </p:sp>
      <p:sp>
        <p:nvSpPr>
          <p:cNvPr id="18" name="CasellaDiTesto 4">
            <a:extLst>
              <a:ext uri="{FF2B5EF4-FFF2-40B4-BE49-F238E27FC236}">
                <a16:creationId xmlns:a16="http://schemas.microsoft.com/office/drawing/2014/main" id="{A1FE95A9-22E2-4A97-A18F-8BE66C750840}"/>
              </a:ext>
            </a:extLst>
          </p:cNvPr>
          <p:cNvSpPr txBox="1"/>
          <p:nvPr/>
        </p:nvSpPr>
        <p:spPr>
          <a:xfrm>
            <a:off x="9090916" y="4749773"/>
            <a:ext cx="103940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WHAT?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8282B05F-71EC-4502-995B-C0AF52C2DF82}"/>
              </a:ext>
            </a:extLst>
          </p:cNvPr>
          <p:cNvSpPr/>
          <p:nvPr/>
        </p:nvSpPr>
        <p:spPr>
          <a:xfrm rot="16200000">
            <a:off x="2574774" y="3022863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9EF0A579-F366-4071-9685-AB84FC97E03D}"/>
              </a:ext>
            </a:extLst>
          </p:cNvPr>
          <p:cNvSpPr/>
          <p:nvPr/>
        </p:nvSpPr>
        <p:spPr>
          <a:xfrm rot="16200000">
            <a:off x="9312908" y="2988615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49CFB774-9EE1-40EE-B589-DF5CDDF14A28}"/>
              </a:ext>
            </a:extLst>
          </p:cNvPr>
          <p:cNvSpPr/>
          <p:nvPr/>
        </p:nvSpPr>
        <p:spPr>
          <a:xfrm rot="5400000">
            <a:off x="6761492" y="1310504"/>
            <a:ext cx="94179" cy="507714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pic>
        <p:nvPicPr>
          <p:cNvPr id="23" name="Immagine 22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7EE60DA8-C1F2-4C35-B712-111BD51C5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88" y="731277"/>
            <a:ext cx="4457933" cy="311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magine 2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0A5F62E-D5D9-4AF4-8D26-2C397DF2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8339" y="5316136"/>
            <a:ext cx="1264299" cy="1037765"/>
          </a:xfrm>
          <a:prstGeom prst="rect">
            <a:avLst/>
          </a:prstGeom>
          <a:ln>
            <a:noFill/>
          </a:ln>
        </p:spPr>
      </p:pic>
      <p:pic>
        <p:nvPicPr>
          <p:cNvPr id="115" name="Immagine 11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F225C802-B821-44D2-83DA-0BAF6AFD9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40" y="853828"/>
            <a:ext cx="4024889" cy="2609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possible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extensions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E94076C-C931-4106-92DC-99BB36562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700" y="1084472"/>
            <a:ext cx="5143500" cy="1781175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43077BB7-517A-4944-94CF-D0843BC84944}"/>
              </a:ext>
            </a:extLst>
          </p:cNvPr>
          <p:cNvSpPr txBox="1">
            <a:spLocks/>
          </p:cNvSpPr>
          <p:nvPr/>
        </p:nvSpPr>
        <p:spPr>
          <a:xfrm>
            <a:off x="615832" y="1224012"/>
            <a:ext cx="4219429" cy="395072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cs typeface="Arial"/>
              </a:rPr>
              <a:t>Deep Snake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outperforms</a:t>
            </a:r>
            <a:r>
              <a:rPr lang="it-IT" sz="1600">
                <a:cs typeface="Arial"/>
              </a:rPr>
              <a:t> Mask R-CNN in </a:t>
            </a:r>
            <a:r>
              <a:rPr lang="it-IT" sz="1600" err="1">
                <a:cs typeface="Arial"/>
              </a:rPr>
              <a:t>inference</a:t>
            </a:r>
            <a:r>
              <a:rPr lang="it-IT" sz="1600">
                <a:cs typeface="Arial"/>
              </a:rPr>
              <a:t> speed and AP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42E6AEF4-3E67-4D99-B8AB-60BFDFB8D7E5}"/>
              </a:ext>
            </a:extLst>
          </p:cNvPr>
          <p:cNvSpPr txBox="1">
            <a:spLocks/>
          </p:cNvSpPr>
          <p:nvPr/>
        </p:nvSpPr>
        <p:spPr>
          <a:xfrm>
            <a:off x="386313" y="3427386"/>
            <a:ext cx="4393863" cy="112953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improve</a:t>
            </a:r>
            <a:r>
              <a:rPr lang="it-IT" sz="1600">
                <a:ea typeface="+mn-lt"/>
                <a:cs typeface="+mn-lt"/>
              </a:rPr>
              <a:t> the performance of </a:t>
            </a:r>
            <a:r>
              <a:rPr lang="it-IT" sz="1600" err="1">
                <a:ea typeface="+mn-lt"/>
                <a:cs typeface="+mn-lt"/>
              </a:rPr>
              <a:t>BlendMask</a:t>
            </a:r>
            <a:r>
              <a:rPr lang="it-IT" sz="1600">
                <a:ea typeface="+mn-lt"/>
                <a:cs typeface="+mn-lt"/>
              </a:rPr>
              <a:t> by </a:t>
            </a:r>
            <a:r>
              <a:rPr lang="it-IT" sz="1600" err="1">
                <a:ea typeface="+mn-lt"/>
                <a:cs typeface="+mn-lt"/>
              </a:rPr>
              <a:t>trying</a:t>
            </a:r>
            <a:r>
              <a:rPr lang="it-IT" sz="1600">
                <a:ea typeface="+mn-lt"/>
                <a:cs typeface="+mn-lt"/>
              </a:rPr>
              <a:t> to use Deep Snake </a:t>
            </a:r>
            <a:r>
              <a:rPr lang="it-IT" sz="1600" b="1" err="1">
                <a:ea typeface="+mn-lt"/>
                <a:cs typeface="+mn-lt"/>
              </a:rPr>
              <a:t>contour-based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approach</a:t>
            </a:r>
            <a:r>
              <a:rPr lang="it-IT" sz="1600" b="1">
                <a:ea typeface="+mn-lt"/>
                <a:cs typeface="+mn-lt"/>
              </a:rPr>
              <a:t> for </a:t>
            </a:r>
            <a:r>
              <a:rPr lang="it-IT" sz="1600" b="1" err="1">
                <a:ea typeface="+mn-lt"/>
                <a:cs typeface="+mn-lt"/>
              </a:rPr>
              <a:t>detecting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object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bounding</a:t>
            </a:r>
            <a:r>
              <a:rPr lang="it-IT" sz="1600" b="1">
                <a:ea typeface="+mn-lt"/>
                <a:cs typeface="+mn-lt"/>
              </a:rPr>
              <a:t> boxes</a:t>
            </a:r>
            <a:r>
              <a:rPr lang="it-IT" sz="1600">
                <a:ea typeface="+mn-lt"/>
                <a:cs typeface="+mn-lt"/>
              </a:rPr>
              <a:t> of an image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C88F9D79-366B-458D-B744-7457125B8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7" t="6360" r="58176" b="4594"/>
          <a:stretch/>
        </p:blipFill>
        <p:spPr>
          <a:xfrm>
            <a:off x="5128350" y="3607762"/>
            <a:ext cx="2303670" cy="2645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EED3B902-018E-45C0-8C00-0CB925844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" r="254" b="4054"/>
          <a:stretch/>
        </p:blipFill>
        <p:spPr>
          <a:xfrm>
            <a:off x="8286519" y="3653666"/>
            <a:ext cx="3606193" cy="2602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Segno di addizione 12">
            <a:extLst>
              <a:ext uri="{FF2B5EF4-FFF2-40B4-BE49-F238E27FC236}">
                <a16:creationId xmlns:a16="http://schemas.microsoft.com/office/drawing/2014/main" id="{1F59ED52-E4FC-4E92-BDAB-C0F3DBB0EBED}"/>
              </a:ext>
            </a:extLst>
          </p:cNvPr>
          <p:cNvSpPr/>
          <p:nvPr/>
        </p:nvSpPr>
        <p:spPr>
          <a:xfrm>
            <a:off x="7429039" y="4550883"/>
            <a:ext cx="817085" cy="807904"/>
          </a:xfrm>
          <a:prstGeom prst="mathPlus">
            <a:avLst/>
          </a:prstGeom>
          <a:solidFill>
            <a:srgbClr val="ED8A8A"/>
          </a:solidFill>
          <a:ln w="28575">
            <a:solidFill>
              <a:srgbClr val="9B00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6A12D955-78C5-4DD4-A61F-C9650D3EE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2207" y="1497377"/>
            <a:ext cx="1026405" cy="1026405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CAF4B4E3-A8C9-4ACC-9FBC-A0A725289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412" y="2258453"/>
            <a:ext cx="1384454" cy="918080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7A61BF97-FA7A-4C97-BA34-3D9F40968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61720" y="4649692"/>
            <a:ext cx="4083585" cy="23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Progetto nome</a:t>
            </a:r>
            <a:endParaRPr lang="it-IT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Rettangolo con due angoli in diagonale ritagliati 19">
            <a:extLst>
              <a:ext uri="{FF2B5EF4-FFF2-40B4-BE49-F238E27FC236}">
                <a16:creationId xmlns:a16="http://schemas.microsoft.com/office/drawing/2014/main" id="{FC5E32FD-428A-6A40-9F82-A1778CF722D5}"/>
              </a:ext>
            </a:extLst>
          </p:cNvPr>
          <p:cNvSpPr/>
          <p:nvPr/>
        </p:nvSpPr>
        <p:spPr>
          <a:xfrm>
            <a:off x="3344849" y="2585600"/>
            <a:ext cx="5502302" cy="1686800"/>
          </a:xfrm>
          <a:prstGeom prst="snip2Diag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>
                <a:latin typeface="Cuprum"/>
                <a:ea typeface="Cuprum"/>
                <a:cs typeface="Cuprum"/>
                <a:sym typeface="Cuprum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128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asellaDiTesto 18">
            <a:extLst>
              <a:ext uri="{FF2B5EF4-FFF2-40B4-BE49-F238E27FC236}">
                <a16:creationId xmlns:a16="http://schemas.microsoft.com/office/drawing/2014/main" id="{785E0C69-C86B-4F47-9398-34ACD91C99AC}"/>
              </a:ext>
            </a:extLst>
          </p:cNvPr>
          <p:cNvSpPr txBox="1"/>
          <p:nvPr/>
        </p:nvSpPr>
        <p:spPr>
          <a:xfrm>
            <a:off x="394215" y="2864772"/>
            <a:ext cx="5126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it-IT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6" name="Immagine 25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7D88271D-BFE9-42AE-9B65-B93DF20A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1" y="2088955"/>
            <a:ext cx="7228754" cy="3449725"/>
          </a:xfrm>
          <a:prstGeom prst="rect">
            <a:avLst/>
          </a:prstGeom>
        </p:spPr>
      </p:pic>
      <p:sp>
        <p:nvSpPr>
          <p:cNvPr id="27" name="Sottotitolo 2">
            <a:extLst>
              <a:ext uri="{FF2B5EF4-FFF2-40B4-BE49-F238E27FC236}">
                <a16:creationId xmlns:a16="http://schemas.microsoft.com/office/drawing/2014/main" id="{BBB6772F-2083-4F0F-B851-4ABFB16EC164}"/>
              </a:ext>
            </a:extLst>
          </p:cNvPr>
          <p:cNvSpPr txBox="1">
            <a:spLocks/>
          </p:cNvSpPr>
          <p:nvPr/>
        </p:nvSpPr>
        <p:spPr>
          <a:xfrm>
            <a:off x="7837244" y="2908726"/>
            <a:ext cx="3924926" cy="7478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instance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segmentation</a:t>
            </a:r>
            <a:r>
              <a:rPr lang="it-IT" sz="1600">
                <a:ea typeface="+mn-lt"/>
                <a:cs typeface="+mn-lt"/>
              </a:rPr>
              <a:t> for Urban Street Scenes</a:t>
            </a:r>
          </a:p>
        </p:txBody>
      </p:sp>
      <p:pic>
        <p:nvPicPr>
          <p:cNvPr id="28" name="Immagine 27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0414208F-A432-4380-959F-F2126F17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1" y="1277214"/>
            <a:ext cx="2605489" cy="1450950"/>
          </a:xfrm>
          <a:prstGeom prst="rect">
            <a:avLst/>
          </a:prstGeom>
        </p:spPr>
      </p:pic>
      <p:pic>
        <p:nvPicPr>
          <p:cNvPr id="14" name="Immagine 19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EAEC602D-5AA7-4634-8604-24411961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969" y="3899161"/>
            <a:ext cx="4594093" cy="2573623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8AFFEB89-933A-4F27-9271-7196D8DFC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2" y="723441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Mask R-CNN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asellaDiTesto 18">
            <a:extLst>
              <a:ext uri="{FF2B5EF4-FFF2-40B4-BE49-F238E27FC236}">
                <a16:creationId xmlns:a16="http://schemas.microsoft.com/office/drawing/2014/main" id="{08906A09-DF05-4F76-9F25-E0D99AAB4F9E}"/>
              </a:ext>
            </a:extLst>
          </p:cNvPr>
          <p:cNvSpPr txBox="1"/>
          <p:nvPr/>
        </p:nvSpPr>
        <p:spPr>
          <a:xfrm>
            <a:off x="749685" y="899994"/>
            <a:ext cx="5624093" cy="3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chemeClr val="tx1"/>
                </a:solidFill>
                <a:cs typeface="Calibri"/>
              </a:rPr>
              <a:t>box -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based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two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stage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approch</a:t>
            </a:r>
            <a:endParaRPr lang="it-IT" sz="1600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cs typeface="Arial"/>
              </a:rPr>
              <a:t>generates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a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segmentation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 for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instance</a:t>
            </a: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Region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Network</a:t>
            </a:r>
            <a:endParaRPr lang="it-IT">
              <a:solidFill>
                <a:schemeClr val="tx1"/>
              </a:solidFill>
              <a:cs typeface="Arial"/>
            </a:endParaRP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class label,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bounding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box offset and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object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backbone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and head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RoIAlign</a:t>
            </a:r>
            <a:endParaRPr lang="it-IT" sz="1600" err="1">
              <a:solidFill>
                <a:schemeClr val="tx1"/>
              </a:solidFill>
              <a:cs typeface="Arial"/>
            </a:endParaRPr>
          </a:p>
          <a:p>
            <a:endParaRPr lang="it-IT">
              <a:solidFill>
                <a:schemeClr val="tx1"/>
              </a:solidFill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746F0A-B59C-44A6-A387-3E0630CE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89" y="999689"/>
            <a:ext cx="4300653" cy="372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sellaDiTesto 1">
            <a:extLst>
              <a:ext uri="{FF2B5EF4-FFF2-40B4-BE49-F238E27FC236}">
                <a16:creationId xmlns:a16="http://schemas.microsoft.com/office/drawing/2014/main" id="{880FF3AA-E2C3-4A82-89E6-5CE6645063C1}"/>
              </a:ext>
            </a:extLst>
          </p:cNvPr>
          <p:cNvSpPr txBox="1"/>
          <p:nvPr/>
        </p:nvSpPr>
        <p:spPr>
          <a:xfrm>
            <a:off x="7589385" y="5260354"/>
            <a:ext cx="277459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complicated</a:t>
            </a:r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scenarios</a:t>
            </a:r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multi-task networks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C7DC674-9757-4A63-B477-AEC45CEA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14" y="5166889"/>
            <a:ext cx="1155702" cy="947784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26BBC90E-8DA1-48D9-931E-7B35AA6D4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2" y="4255301"/>
            <a:ext cx="5121005" cy="234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A024712A-D919-4E87-B82E-EEE6EF80C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3" y="5168684"/>
            <a:ext cx="514350" cy="5143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9C844C2-75BB-4768-A67A-4109FF1C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2" y="5673623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BlendMask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A043F22E-136D-42D4-BD0B-99DFCD11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" y="1011026"/>
            <a:ext cx="6745065" cy="247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C73C8409-0421-48C1-A3AA-89876FE5D962}"/>
              </a:ext>
            </a:extLst>
          </p:cNvPr>
          <p:cNvSpPr txBox="1">
            <a:spLocks/>
          </p:cNvSpPr>
          <p:nvPr/>
        </p:nvSpPr>
        <p:spPr>
          <a:xfrm>
            <a:off x="7326735" y="1183680"/>
            <a:ext cx="4412431" cy="2922865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from the </a:t>
            </a:r>
            <a:r>
              <a:rPr lang="it-IT" sz="1600" err="1">
                <a:cs typeface="Calibri" panose="020F0502020204030204"/>
              </a:rPr>
              <a:t>limits</a:t>
            </a:r>
            <a:r>
              <a:rPr lang="it-IT" sz="1600">
                <a:cs typeface="Calibri" panose="020F0502020204030204"/>
              </a:rPr>
              <a:t> of Mask R-CNN</a:t>
            </a:r>
            <a:endParaRPr lang="it-IT"/>
          </a:p>
          <a:p>
            <a:endParaRPr lang="it-IT" sz="1600">
              <a:ea typeface="+mn-lt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anchor box-free one-stage </a:t>
            </a:r>
            <a:r>
              <a:rPr lang="it-IT" sz="1600" b="1" err="1">
                <a:ea typeface="+mn-lt"/>
                <a:cs typeface="+mn-lt"/>
              </a:rPr>
              <a:t>approach</a:t>
            </a:r>
            <a:endParaRPr lang="it-IT" sz="1600" b="1">
              <a:ea typeface="+mn-lt"/>
              <a:cs typeface="+mn-lt"/>
            </a:endParaRPr>
          </a:p>
          <a:p>
            <a:pPr marL="0" lvl="1"/>
            <a:endParaRPr lang="it-IT" sz="1600"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err="1">
                <a:cs typeface="Arial"/>
              </a:rPr>
              <a:t>it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is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composed</a:t>
            </a:r>
            <a:r>
              <a:rPr lang="it-IT" sz="1600">
                <a:cs typeface="Arial"/>
              </a:rPr>
              <a:t> of 3 parts: </a:t>
            </a:r>
            <a:endParaRPr lang="it-IT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it-IT" sz="16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>
                <a:cs typeface="Arial"/>
              </a:rPr>
              <a:t>bottom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</a:t>
            </a:r>
            <a:r>
              <a:rPr lang="it-IT" sz="1400">
                <a:ea typeface="+mn-lt"/>
                <a:cs typeface="+mn-lt"/>
              </a:rPr>
              <a:t>deals with the production of the </a:t>
            </a:r>
            <a:r>
              <a:rPr lang="it-IT" sz="1400" err="1">
                <a:ea typeface="+mn-lt"/>
                <a:cs typeface="+mn-lt"/>
              </a:rPr>
              <a:t>bases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</a:t>
            </a:r>
            <a:r>
              <a:rPr lang="it-IT" sz="1400" b="1">
                <a:cs typeface="Arial"/>
              </a:rPr>
              <a:t> top </a:t>
            </a:r>
            <a:r>
              <a:rPr lang="it-IT" sz="1400" b="1" err="1">
                <a:cs typeface="Arial"/>
              </a:rPr>
              <a:t>layer</a:t>
            </a:r>
            <a:r>
              <a:rPr lang="it-IT" sz="1400" b="1">
                <a:cs typeface="Arial"/>
              </a:rPr>
              <a:t> </a:t>
            </a:r>
            <a:r>
              <a:rPr lang="it-IT" sz="1400">
                <a:cs typeface="Arial"/>
              </a:rPr>
              <a:t> a single </a:t>
            </a:r>
            <a:r>
              <a:rPr lang="it-IT" sz="1400" err="1">
                <a:cs typeface="Arial"/>
              </a:rPr>
              <a:t>convolution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layer</a:t>
            </a:r>
            <a:r>
              <a:rPr lang="it-IT" sz="1400">
                <a:cs typeface="Arial"/>
              </a:rPr>
              <a:t>, one for </a:t>
            </a:r>
            <a:r>
              <a:rPr lang="it-IT" sz="1400" err="1">
                <a:cs typeface="Arial"/>
              </a:rPr>
              <a:t>each</a:t>
            </a:r>
            <a:r>
              <a:rPr lang="it-IT" sz="1400">
                <a:cs typeface="Arial"/>
              </a:rPr>
              <a:t> tower. </a:t>
            </a:r>
            <a:r>
              <a:rPr lang="it-IT" sz="1400" err="1">
                <a:cs typeface="Arial"/>
              </a:rPr>
              <a:t>Predictions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attention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instances</a:t>
            </a:r>
            <a:r>
              <a:rPr lang="it-IT" sz="1400">
                <a:cs typeface="Arial"/>
              </a:rPr>
              <a:t>; 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 err="1">
                <a:cs typeface="Arial"/>
              </a:rPr>
              <a:t>blender</a:t>
            </a:r>
            <a:r>
              <a:rPr lang="it-IT" sz="1400" b="1">
                <a:cs typeface="Arial"/>
              </a:rPr>
              <a:t>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combines </a:t>
            </a:r>
            <a:r>
              <a:rPr lang="it-IT" sz="1400" err="1">
                <a:cs typeface="Arial"/>
              </a:rPr>
              <a:t>bases</a:t>
            </a:r>
            <a:r>
              <a:rPr lang="it-IT" sz="1400">
                <a:cs typeface="Arial"/>
              </a:rPr>
              <a:t> with </a:t>
            </a:r>
            <a:r>
              <a:rPr lang="it-IT" sz="1400" err="1">
                <a:cs typeface="Arial"/>
              </a:rPr>
              <a:t>attentions</a:t>
            </a:r>
            <a:endParaRPr lang="it-IT" sz="1400">
              <a:cs typeface="Arial"/>
            </a:endParaRPr>
          </a:p>
          <a:p>
            <a:pPr lvl="1"/>
            <a:endParaRPr lang="it-IT">
              <a:cs typeface="Calibri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1EF63574-6AEA-4B8F-A431-82D353DE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75" y="4335843"/>
            <a:ext cx="1276350" cy="876300"/>
          </a:xfrm>
          <a:prstGeom prst="rect">
            <a:avLst/>
          </a:prstGeom>
        </p:spPr>
      </p:pic>
      <p:sp>
        <p:nvSpPr>
          <p:cNvPr id="15" name="CasellaDiTesto 7">
            <a:extLst>
              <a:ext uri="{FF2B5EF4-FFF2-40B4-BE49-F238E27FC236}">
                <a16:creationId xmlns:a16="http://schemas.microsoft.com/office/drawing/2014/main" id="{3D98EE58-AC82-4654-AB88-F99C86630158}"/>
              </a:ext>
            </a:extLst>
          </p:cNvPr>
          <p:cNvSpPr txBox="1"/>
          <p:nvPr/>
        </p:nvSpPr>
        <p:spPr>
          <a:xfrm>
            <a:off x="8541886" y="5374346"/>
            <a:ext cx="226769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theoretically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better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in time and 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precision</a:t>
            </a:r>
            <a:endParaRPr lang="it-IT" sz="1600" b="1" err="1">
              <a:solidFill>
                <a:srgbClr val="00B050"/>
              </a:solidFill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4C9614C-3830-4551-B70F-A59F307E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494" y="5423776"/>
            <a:ext cx="419100" cy="409575"/>
          </a:xfrm>
          <a:prstGeom prst="rect">
            <a:avLst/>
          </a:prstGeom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3D47CB15-4E53-463B-9334-1D4F77BE7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15" y="3798718"/>
            <a:ext cx="6718451" cy="2617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others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ottotitolo 2">
            <a:extLst>
              <a:ext uri="{FF2B5EF4-FFF2-40B4-BE49-F238E27FC236}">
                <a16:creationId xmlns:a16="http://schemas.microsoft.com/office/drawing/2014/main" id="{F1A9378A-D2F8-4ADE-8257-A6C1185CB4AD}"/>
              </a:ext>
            </a:extLst>
          </p:cNvPr>
          <p:cNvSpPr txBox="1">
            <a:spLocks/>
          </p:cNvSpPr>
          <p:nvPr/>
        </p:nvSpPr>
        <p:spPr>
          <a:xfrm>
            <a:off x="715887" y="2034661"/>
            <a:ext cx="5453155" cy="3350643"/>
          </a:xfrm>
          <a:prstGeom prst="rect">
            <a:avLst/>
          </a:prstGeom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100">
              <a:solidFill>
                <a:srgbClr val="000000"/>
              </a:solidFill>
              <a:cs typeface="Calibri"/>
            </a:endParaRPr>
          </a:p>
          <a:p>
            <a:pPr marL="0" lvl="1"/>
            <a:endParaRPr lang="it-IT" sz="21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A3DFCEAD-2593-4A26-B65F-EBE30E82CB29}"/>
              </a:ext>
            </a:extLst>
          </p:cNvPr>
          <p:cNvSpPr txBox="1"/>
          <p:nvPr/>
        </p:nvSpPr>
        <p:spPr>
          <a:xfrm>
            <a:off x="397598" y="1846087"/>
            <a:ext cx="5697017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rgbClr val="000000"/>
                </a:solidFill>
              </a:rPr>
              <a:t>box-free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one-stage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mask kernel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prediction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and mask feature learning</a:t>
            </a: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matrix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non-maximum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suppression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(NMS)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>
              <a:solidFill>
                <a:srgbClr val="000000"/>
              </a:solidFill>
              <a:cs typeface="Calibri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2D0EFF36-FAF3-42E5-B156-F7085EA07277}"/>
              </a:ext>
            </a:extLst>
          </p:cNvPr>
          <p:cNvSpPr txBox="1"/>
          <p:nvPr/>
        </p:nvSpPr>
        <p:spPr>
          <a:xfrm>
            <a:off x="6090368" y="1877859"/>
            <a:ext cx="490747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contour-based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initial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contour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iteratively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deforms</a:t>
            </a:r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Circular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Convolution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magine 15">
            <a:extLst>
              <a:ext uri="{FF2B5EF4-FFF2-40B4-BE49-F238E27FC236}">
                <a16:creationId xmlns:a16="http://schemas.microsoft.com/office/drawing/2014/main" id="{064F758F-5E39-4021-AFDF-4FEF0CDD4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24839" r="3398" b="15161"/>
          <a:stretch/>
        </p:blipFill>
        <p:spPr>
          <a:xfrm>
            <a:off x="5809790" y="3704892"/>
            <a:ext cx="5334251" cy="2550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86CC25B4-1C9E-4B7D-924F-B9A7EB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21" y="3542967"/>
            <a:ext cx="4643402" cy="3143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360011E-1565-4755-B9C5-69F6348DD9A6}"/>
              </a:ext>
            </a:extLst>
          </p:cNvPr>
          <p:cNvSpPr/>
          <p:nvPr/>
        </p:nvSpPr>
        <p:spPr>
          <a:xfrm>
            <a:off x="176373" y="1302250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SOLOv2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4C86DED-926F-4AEA-8F5A-3CA817DA875E}"/>
              </a:ext>
            </a:extLst>
          </p:cNvPr>
          <p:cNvSpPr/>
          <p:nvPr/>
        </p:nvSpPr>
        <p:spPr>
          <a:xfrm>
            <a:off x="6101136" y="1302249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Deep Snake</a:t>
            </a:r>
          </a:p>
        </p:txBody>
      </p:sp>
      <p:pic>
        <p:nvPicPr>
          <p:cNvPr id="8" name="Immagine 8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EB6F085E-7A29-4284-AD75-44D7465A9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087" y="819921"/>
            <a:ext cx="2743200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Cityscapes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C23210-AE9A-44A2-9272-54825462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779" y="2027723"/>
            <a:ext cx="3310445" cy="16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B65D690-E297-42EC-8CB5-B19C749B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57" y="858263"/>
            <a:ext cx="3536763" cy="1711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7552351D-3BC7-441D-84D9-1FA0AD49EAA1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cs typeface="Calibri" panose="020F0502020204030204"/>
              </a:rPr>
              <a:t>benchmarks</a:t>
            </a:r>
            <a:r>
              <a:rPr lang="it-IT" sz="1600">
                <a:cs typeface="Calibri" panose="020F0502020204030204"/>
              </a:rPr>
              <a:t> and large-scale datasets for semantic </a:t>
            </a:r>
            <a:r>
              <a:rPr lang="it-IT" sz="1600" err="1">
                <a:cs typeface="Calibri" panose="020F0502020204030204"/>
              </a:rPr>
              <a:t>urban</a:t>
            </a:r>
            <a:r>
              <a:rPr lang="it-IT" sz="1600">
                <a:cs typeface="Calibri" panose="020F0502020204030204"/>
              </a:rPr>
              <a:t> scene </a:t>
            </a:r>
            <a:r>
              <a:rPr lang="it-IT" sz="1600" err="1">
                <a:cs typeface="Calibri" panose="020F0502020204030204"/>
              </a:rPr>
              <a:t>understanding</a:t>
            </a: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Video </a:t>
            </a:r>
            <a:r>
              <a:rPr lang="it-IT" sz="1600" err="1">
                <a:cs typeface="Calibri"/>
              </a:rPr>
              <a:t>sequences</a:t>
            </a:r>
            <a:r>
              <a:rPr lang="it-IT" sz="1600">
                <a:cs typeface="Calibri"/>
              </a:rPr>
              <a:t>, </a:t>
            </a:r>
            <a:r>
              <a:rPr lang="it-IT" sz="1600" err="1">
                <a:cs typeface="Calibri"/>
              </a:rPr>
              <a:t>recorded</a:t>
            </a:r>
            <a:r>
              <a:rPr lang="it-IT" sz="1600">
                <a:cs typeface="Calibri"/>
              </a:rPr>
              <a:t> in 50 </a:t>
            </a:r>
            <a:r>
              <a:rPr lang="it-IT" sz="1600" err="1">
                <a:cs typeface="Calibri"/>
              </a:rPr>
              <a:t>different</a:t>
            </a:r>
            <a:r>
              <a:rPr lang="it-IT" sz="1600">
                <a:cs typeface="Calibri"/>
              </a:rPr>
              <a:t> cities</a:t>
            </a: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/>
              </a:rPr>
              <a:t>high-</a:t>
            </a:r>
            <a:r>
              <a:rPr lang="it-IT" sz="1600" err="1">
                <a:cs typeface="Calibri"/>
              </a:rPr>
              <a:t>quality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annotations</a:t>
            </a:r>
            <a:r>
              <a:rPr lang="it-IT" sz="1600">
                <a:cs typeface="Calibri"/>
              </a:rPr>
              <a:t>, or/and </a:t>
            </a:r>
            <a:r>
              <a:rPr lang="it-IT" sz="1600" err="1">
                <a:cs typeface="Calibri"/>
              </a:rPr>
              <a:t>coarse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</a:t>
            </a: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cs typeface="Calibri"/>
              </a:rPr>
              <a:t>gtFine</a:t>
            </a:r>
            <a:r>
              <a:rPr lang="it-IT" sz="1600">
                <a:cs typeface="Calibri"/>
              </a:rPr>
              <a:t> and </a:t>
            </a:r>
            <a:r>
              <a:rPr lang="it-IT" sz="1600" b="1">
                <a:cs typeface="Calibri"/>
              </a:rPr>
              <a:t>leftImg8</a:t>
            </a:r>
          </a:p>
          <a:p>
            <a:pPr lvl="1"/>
            <a:endParaRPr lang="it-IT">
              <a:cs typeface="Calibri"/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2B5D14FF-B945-4621-B960-0D7C856CC21D}"/>
              </a:ext>
            </a:extLst>
          </p:cNvPr>
          <p:cNvSpPr/>
          <p:nvPr/>
        </p:nvSpPr>
        <p:spPr>
          <a:xfrm>
            <a:off x="464304" y="3659307"/>
            <a:ext cx="3583640" cy="2258886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3C53873-2A85-4043-9FAF-D352E66A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374" y="3657314"/>
            <a:ext cx="629558" cy="443412"/>
          </a:xfrm>
          <a:prstGeom prst="rect">
            <a:avLst/>
          </a:prstGeom>
        </p:spPr>
      </p:pic>
      <p:sp>
        <p:nvSpPr>
          <p:cNvPr id="12" name="CasellaDiTesto 7">
            <a:extLst>
              <a:ext uri="{FF2B5EF4-FFF2-40B4-BE49-F238E27FC236}">
                <a16:creationId xmlns:a16="http://schemas.microsoft.com/office/drawing/2014/main" id="{83358D6F-203C-4642-AFB0-661F6AF7BD4A}"/>
              </a:ext>
            </a:extLst>
          </p:cNvPr>
          <p:cNvSpPr txBox="1"/>
          <p:nvPr/>
        </p:nvSpPr>
        <p:spPr>
          <a:xfrm>
            <a:off x="2143542" y="3905225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3475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/val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1525 test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5000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15" name="Immagine 19" descr="Immagine che contiene oggetto, abaco&#10;&#10;Descrizione generata automaticamente">
            <a:extLst>
              <a:ext uri="{FF2B5EF4-FFF2-40B4-BE49-F238E27FC236}">
                <a16:creationId xmlns:a16="http://schemas.microsoft.com/office/drawing/2014/main" id="{2387C0AC-6E36-408D-8ABA-2B148935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22" y="3703232"/>
            <a:ext cx="2357610" cy="208640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2C580F60-8B69-4C70-BC07-F347A442B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328" y="4226249"/>
            <a:ext cx="7544717" cy="1132175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BA04AB27-551C-4DB8-8369-E1405FC22B96}"/>
              </a:ext>
            </a:extLst>
          </p:cNvPr>
          <p:cNvSpPr/>
          <p:nvPr/>
        </p:nvSpPr>
        <p:spPr>
          <a:xfrm rot="9480000">
            <a:off x="11205316" y="4527424"/>
            <a:ext cx="616857" cy="48078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7977FA-1942-44B1-9E19-8334DCA5CC20}"/>
              </a:ext>
            </a:extLst>
          </p:cNvPr>
          <p:cNvSpPr txBox="1"/>
          <p:nvPr/>
        </p:nvSpPr>
        <p:spPr>
          <a:xfrm>
            <a:off x="4789264" y="6003991"/>
            <a:ext cx="6483606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PROBLEM: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always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images in good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weather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conditions</a:t>
            </a:r>
            <a:endParaRPr lang="it-IT" sz="1600" err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26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B4541BD9-377E-4644-9E72-4FD3574B1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399" y="5709205"/>
            <a:ext cx="141199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WildDash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98832637-AA28-484E-B259-1D6915147540}"/>
              </a:ext>
            </a:extLst>
          </p:cNvPr>
          <p:cNvSpPr txBox="1">
            <a:spLocks/>
          </p:cNvSpPr>
          <p:nvPr/>
        </p:nvSpPr>
        <p:spPr>
          <a:xfrm>
            <a:off x="6812821" y="1325001"/>
            <a:ext cx="4981430" cy="279124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benchmark suite and dataset for semantic and </a:t>
            </a:r>
            <a:r>
              <a:rPr lang="it-IT" sz="1600" dirty="0" err="1">
                <a:ea typeface="+mn-lt"/>
                <a:cs typeface="+mn-lt"/>
              </a:rPr>
              <a:t>instance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segmentation</a:t>
            </a:r>
            <a:r>
              <a:rPr lang="it-IT" sz="1600" dirty="0">
                <a:ea typeface="+mn-lt"/>
                <a:cs typeface="+mn-lt"/>
              </a:rPr>
              <a:t> for the automotive domain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 </a:t>
            </a:r>
            <a:r>
              <a:rPr lang="it-IT" sz="1600" dirty="0" err="1">
                <a:ea typeface="+mn-lt"/>
                <a:cs typeface="+mn-lt"/>
              </a:rPr>
              <a:t>scenarios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such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as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rain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darkness</a:t>
            </a:r>
            <a:r>
              <a:rPr lang="it-IT" sz="1600" dirty="0">
                <a:ea typeface="+mn-lt"/>
                <a:cs typeface="+mn-lt"/>
              </a:rPr>
              <a:t> and road cover </a:t>
            </a:r>
            <a:endParaRPr lang="it-IT" sz="1600" dirty="0">
              <a:cs typeface="Arial"/>
            </a:endParaRPr>
          </a:p>
          <a:p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  </a:t>
            </a:r>
            <a:r>
              <a:rPr lang="it-IT" sz="1600" b="1" dirty="0">
                <a:ea typeface="+mn-lt"/>
                <a:cs typeface="+mn-lt"/>
              </a:rPr>
              <a:t>public </a:t>
            </a:r>
            <a:r>
              <a:rPr lang="it-IT" sz="1600" b="1" dirty="0" err="1">
                <a:ea typeface="+mn-lt"/>
                <a:cs typeface="+mn-lt"/>
              </a:rPr>
              <a:t>gt</a:t>
            </a:r>
            <a:r>
              <a:rPr lang="it-IT" sz="1600" b="1" dirty="0">
                <a:ea typeface="+mn-lt"/>
                <a:cs typeface="+mn-lt"/>
              </a:rPr>
              <a:t> package</a:t>
            </a:r>
            <a:endParaRPr lang="it-IT" sz="16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pic>
        <p:nvPicPr>
          <p:cNvPr id="5" name="Immagine 6" descr="Immagine che contiene esterni, pioggia, via, strada&#10;&#10;Descrizione generata automaticamente">
            <a:extLst>
              <a:ext uri="{FF2B5EF4-FFF2-40B4-BE49-F238E27FC236}">
                <a16:creationId xmlns:a16="http://schemas.microsoft.com/office/drawing/2014/main" id="{85895883-50A1-4FC3-BBFD-10E8E65A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5" y="1170197"/>
            <a:ext cx="3257319" cy="1846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magine 7" descr="Immagine che contiene letto, duna, interni, natura&#10;&#10;Descrizione generata automaticamente">
            <a:extLst>
              <a:ext uri="{FF2B5EF4-FFF2-40B4-BE49-F238E27FC236}">
                <a16:creationId xmlns:a16="http://schemas.microsoft.com/office/drawing/2014/main" id="{E2605EE4-F5A2-42CF-A05E-38912865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362" y="1170197"/>
            <a:ext cx="3147151" cy="177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CCD6AC4-649B-429E-9403-2467CCAAA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487" y="4294630"/>
            <a:ext cx="8086379" cy="1546253"/>
          </a:xfrm>
          <a:prstGeom prst="rect">
            <a:avLst/>
          </a:prstGeom>
        </p:spPr>
      </p:pic>
      <p:sp>
        <p:nvSpPr>
          <p:cNvPr id="9" name="Elaborazione 8">
            <a:extLst>
              <a:ext uri="{FF2B5EF4-FFF2-40B4-BE49-F238E27FC236}">
                <a16:creationId xmlns:a16="http://schemas.microsoft.com/office/drawing/2014/main" id="{DD7DEB58-2D15-414C-8EF6-723F7316EDAA}"/>
              </a:ext>
            </a:extLst>
          </p:cNvPr>
          <p:cNvSpPr/>
          <p:nvPr/>
        </p:nvSpPr>
        <p:spPr>
          <a:xfrm>
            <a:off x="9136656" y="2581013"/>
            <a:ext cx="1441373" cy="615108"/>
          </a:xfrm>
          <a:prstGeom prst="flowChartProcess">
            <a:avLst/>
          </a:prstGeom>
          <a:ln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99051A"/>
                </a:solidFill>
                <a:cs typeface="Arial"/>
              </a:rPr>
              <a:t>CHALLENGES</a:t>
            </a:r>
            <a:endParaRPr lang="it-IT" b="1">
              <a:solidFill>
                <a:srgbClr val="99051A"/>
              </a:solidFill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97948749-9D9B-48AF-87BE-353C59DB696E}"/>
              </a:ext>
            </a:extLst>
          </p:cNvPr>
          <p:cNvSpPr/>
          <p:nvPr/>
        </p:nvSpPr>
        <p:spPr>
          <a:xfrm>
            <a:off x="142980" y="4669186"/>
            <a:ext cx="3574460" cy="1919200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E7E30BD-1F23-426C-8DFF-14C8128F0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050" y="4667193"/>
            <a:ext cx="629558" cy="443412"/>
          </a:xfrm>
          <a:prstGeom prst="rect">
            <a:avLst/>
          </a:prstGeom>
        </p:spPr>
      </p:pic>
      <p:sp>
        <p:nvSpPr>
          <p:cNvPr id="21" name="CasellaDiTesto 7">
            <a:extLst>
              <a:ext uri="{FF2B5EF4-FFF2-40B4-BE49-F238E27FC236}">
                <a16:creationId xmlns:a16="http://schemas.microsoft.com/office/drawing/2014/main" id="{C9E496EC-F53D-46C9-BCD0-FBC942BEABCF}"/>
              </a:ext>
            </a:extLst>
          </p:cNvPr>
          <p:cNvSpPr txBox="1"/>
          <p:nvPr/>
        </p:nvSpPr>
        <p:spPr>
          <a:xfrm>
            <a:off x="1822218" y="4915104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4256 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total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 images</a:t>
            </a:r>
            <a:endParaRPr lang="it-IT"/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3405 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 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851 test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13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26" name="Immagine 26">
            <a:extLst>
              <a:ext uri="{FF2B5EF4-FFF2-40B4-BE49-F238E27FC236}">
                <a16:creationId xmlns:a16="http://schemas.microsoft.com/office/drawing/2014/main" id="{E8C11CEC-1F8A-47FE-88B0-AB2B18E5D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4009" y="4453569"/>
            <a:ext cx="2385151" cy="2403512"/>
          </a:xfrm>
          <a:prstGeom prst="rect">
            <a:avLst/>
          </a:prstGeom>
        </p:spPr>
      </p:pic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BA6F638E-F1F8-4BED-B984-1225F2A0F3A6}"/>
              </a:ext>
            </a:extLst>
          </p:cNvPr>
          <p:cNvSpPr/>
          <p:nvPr/>
        </p:nvSpPr>
        <p:spPr>
          <a:xfrm rot="9480000">
            <a:off x="10918857" y="4836474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584327A3-F40F-49E7-8EDB-9ABB96ADCA76}"/>
              </a:ext>
            </a:extLst>
          </p:cNvPr>
          <p:cNvSpPr/>
          <p:nvPr/>
        </p:nvSpPr>
        <p:spPr>
          <a:xfrm rot="9480000">
            <a:off x="8418647" y="4829088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7BD2CA1E-114F-4C4D-9455-8435BDC29DC4}"/>
              </a:ext>
            </a:extLst>
          </p:cNvPr>
          <p:cNvSpPr/>
          <p:nvPr/>
        </p:nvSpPr>
        <p:spPr>
          <a:xfrm rot="9480000">
            <a:off x="5866344" y="4819330"/>
            <a:ext cx="616857" cy="480785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pic>
        <p:nvPicPr>
          <p:cNvPr id="12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91194C-64D6-4FE7-BEFE-4B45712C5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6954" y="2490363"/>
            <a:ext cx="1246740" cy="15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B44290EF-C006-4D1A-B351-61DACD13ED72}"/>
              </a:ext>
            </a:extLst>
          </p:cNvPr>
          <p:cNvSpPr txBox="1">
            <a:spLocks/>
          </p:cNvSpPr>
          <p:nvPr/>
        </p:nvSpPr>
        <p:spPr>
          <a:xfrm>
            <a:off x="3208201" y="2081328"/>
            <a:ext cx="5431285" cy="2263091"/>
          </a:xfrm>
          <a:prstGeom prst="rect">
            <a:avLst/>
          </a:prstGeom>
          <a:ln w="28575"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Detectron2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AdelaiDet</a:t>
            </a:r>
            <a:endParaRPr lang="it-IT" sz="1600">
              <a:ea typeface="+mn-lt"/>
              <a:cs typeface="+mn-lt"/>
            </a:endParaRPr>
          </a:p>
          <a:p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ideal</a:t>
            </a:r>
            <a:r>
              <a:rPr lang="it-IT" sz="1600" b="1">
                <a:ea typeface="+mn-lt"/>
                <a:cs typeface="+mn-lt"/>
              </a:rPr>
              <a:t> models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found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during</a:t>
            </a:r>
            <a:r>
              <a:rPr lang="it-IT" sz="1600">
                <a:ea typeface="+mn-lt"/>
                <a:cs typeface="+mn-lt"/>
              </a:rPr>
              <a:t> the </a:t>
            </a:r>
            <a:r>
              <a:rPr lang="it-IT" sz="1600" err="1">
                <a:ea typeface="+mn-lt"/>
                <a:cs typeface="+mn-lt"/>
              </a:rPr>
              <a:t>experiments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  </a:t>
            </a:r>
            <a:r>
              <a:rPr lang="it-IT" sz="1600" err="1">
                <a:ea typeface="+mn-lt"/>
                <a:cs typeface="+mn-lt"/>
              </a:rPr>
              <a:t>metrics</a:t>
            </a:r>
            <a:r>
              <a:rPr lang="it-IT" sz="1600">
                <a:ea typeface="+mn-lt"/>
                <a:cs typeface="+mn-lt"/>
              </a:rPr>
              <a:t> for </a:t>
            </a:r>
            <a:r>
              <a:rPr lang="it-IT" sz="1600" err="1">
                <a:ea typeface="+mn-lt"/>
                <a:cs typeface="+mn-lt"/>
              </a:rPr>
              <a:t>concretise</a:t>
            </a:r>
            <a:r>
              <a:rPr lang="it-IT" sz="1600">
                <a:ea typeface="+mn-lt"/>
                <a:cs typeface="+mn-lt"/>
              </a:rPr>
              <a:t> the concept of </a:t>
            </a:r>
            <a:r>
              <a:rPr lang="it-IT" sz="1600" err="1">
                <a:ea typeface="+mn-lt"/>
                <a:cs typeface="+mn-lt"/>
              </a:rPr>
              <a:t>comparison</a:t>
            </a:r>
            <a:endParaRPr lang="it-IT" sz="1600">
              <a:cs typeface="Arial"/>
            </a:endParaRPr>
          </a:p>
        </p:txBody>
      </p:sp>
      <p:pic>
        <p:nvPicPr>
          <p:cNvPr id="13" name="Immagine 13" descr="Immagine che contiene scala, dispositivo&#10;&#10;Descrizione generata automaticamente">
            <a:extLst>
              <a:ext uri="{FF2B5EF4-FFF2-40B4-BE49-F238E27FC236}">
                <a16:creationId xmlns:a16="http://schemas.microsoft.com/office/drawing/2014/main" id="{A7E60712-9044-4DE9-A8DF-5533EB04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43" y="4384635"/>
            <a:ext cx="3560284" cy="2360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2230F3DC-8B86-4085-ACD0-E3EDE46A8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5" y="4810760"/>
            <a:ext cx="4138669" cy="1908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magine 23" descr="Immagine che contiene giocattolo, arancia&#10;&#10;Descrizione generata automaticamente">
            <a:extLst>
              <a:ext uri="{FF2B5EF4-FFF2-40B4-BE49-F238E27FC236}">
                <a16:creationId xmlns:a16="http://schemas.microsoft.com/office/drawing/2014/main" id="{598A79C8-1787-4C1C-B487-4846F12B1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73" y="4100155"/>
            <a:ext cx="4166212" cy="3227009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DE969286-D235-4158-BF70-EC834C45E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5" y="908132"/>
            <a:ext cx="5842571" cy="1069061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4D5084E2-721C-4352-B7E7-B3A5E0141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073" y="850187"/>
            <a:ext cx="2186683" cy="2195245"/>
          </a:xfrm>
          <a:prstGeom prst="rect">
            <a:avLst/>
          </a:prstGeom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4C584E50-2A41-41D9-84C2-479BBCFDE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5276" y="2126033"/>
            <a:ext cx="787707" cy="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revision>30</cp:revision>
  <dcterms:created xsi:type="dcterms:W3CDTF">2020-09-17T13:29:54Z</dcterms:created>
  <dcterms:modified xsi:type="dcterms:W3CDTF">2022-02-15T11:31:02Z</dcterms:modified>
</cp:coreProperties>
</file>